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0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92505"/>
            <a:ext cx="8825658" cy="1070812"/>
          </a:xfrm>
        </p:spPr>
        <p:txBody>
          <a:bodyPr/>
          <a:lstStyle/>
          <a:p>
            <a:r>
              <a:rPr lang="en-US" altLang="en-US" sz="1200" dirty="0">
                <a:solidFill>
                  <a:srgbClr val="EBEBEB"/>
                </a:solidFill>
                <a:latin typeface="Arial Unicode MS"/>
                <a:ea typeface="Arial Unicode MS"/>
                <a:cs typeface="Arial Unicode MS"/>
              </a:rPr>
              <a:t>NOTICE OF PUBLIC MEETING</a:t>
            </a:r>
            <a:br>
              <a:rPr lang="en-US" altLang="en-US" sz="1200" dirty="0">
                <a:solidFill>
                  <a:srgbClr val="EBEBEB"/>
                </a:solidFill>
                <a:latin typeface="Arial Unicode MS"/>
                <a:ea typeface="Arial Unicode MS"/>
                <a:cs typeface="Arial Unicode MS"/>
              </a:rPr>
            </a:br>
            <a:r>
              <a:rPr lang="en-US" altLang="en-US" sz="1200" dirty="0">
                <a:solidFill>
                  <a:srgbClr val="EBEBEB"/>
                </a:solidFill>
                <a:latin typeface="Arial Unicode MS"/>
                <a:ea typeface="Arial Unicode MS"/>
                <a:cs typeface="Arial Unicode MS"/>
              </a:rPr>
              <a:t>NORTH HUNT SPECIAL UTILITY DISTRICT</a:t>
            </a:r>
            <a:br>
              <a:rPr lang="en-US" altLang="en-US" sz="1200" dirty="0">
                <a:solidFill>
                  <a:srgbClr val="EBEBEB"/>
                </a:solidFill>
                <a:latin typeface="Arial Unicode MS"/>
                <a:ea typeface="Arial Unicode MS"/>
                <a:cs typeface="Arial Unicode MS"/>
              </a:rPr>
            </a:br>
            <a:r>
              <a:rPr lang="en-US" altLang="en-US" sz="1200" dirty="0">
                <a:solidFill>
                  <a:srgbClr val="EBEBEB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en-US" sz="1000" dirty="0">
                <a:solidFill>
                  <a:srgbClr val="EBEBEB"/>
                </a:solidFill>
                <a:latin typeface="Arial Unicode MS"/>
                <a:ea typeface="Arial Unicode MS"/>
                <a:cs typeface="Arial Unicode MS"/>
              </a:rPr>
              <a:t>Board of Directors</a:t>
            </a:r>
            <a:br>
              <a:rPr lang="en-US" altLang="en-US" sz="1000" dirty="0">
                <a:solidFill>
                  <a:srgbClr val="EBEBEB"/>
                </a:solidFill>
                <a:latin typeface="Arial Unicode MS"/>
                <a:ea typeface="Arial Unicode MS"/>
                <a:cs typeface="Arial Unicode MS"/>
              </a:rPr>
            </a:br>
            <a:r>
              <a:rPr lang="en-US" altLang="en-US" sz="1000" dirty="0">
                <a:solidFill>
                  <a:srgbClr val="EBEBEB"/>
                </a:solidFill>
                <a:latin typeface="Arial Unicode MS"/>
                <a:ea typeface="Arial Unicode MS"/>
                <a:cs typeface="Arial Unicode MS"/>
              </a:rPr>
              <a:t>201B Kings Plaza Commerce, Texas 75428</a:t>
            </a:r>
            <a:br>
              <a:rPr lang="en-US" altLang="en-US" sz="1000" dirty="0">
                <a:solidFill>
                  <a:srgbClr val="EBEBEB"/>
                </a:solidFill>
                <a:latin typeface="Arial Unicode MS"/>
                <a:ea typeface="Arial Unicode MS"/>
                <a:cs typeface="Arial Unicode MS"/>
              </a:rPr>
            </a:br>
            <a:r>
              <a:rPr lang="en-US" altLang="en-US" sz="1000" dirty="0">
                <a:solidFill>
                  <a:srgbClr val="EBEBEB"/>
                </a:solidFill>
                <a:latin typeface="Arial Unicode MS"/>
                <a:ea typeface="Arial Unicode MS"/>
                <a:cs typeface="Arial Unicode MS"/>
              </a:rPr>
              <a:t>OFFICE PHONE: 903-886-3458</a:t>
            </a:r>
            <a:br>
              <a:rPr lang="en-US" altLang="en-US" sz="1000" dirty="0">
                <a:solidFill>
                  <a:srgbClr val="EBEBEB"/>
                </a:solidFill>
                <a:latin typeface="Arial Unicode MS"/>
                <a:ea typeface="Arial Unicode MS"/>
                <a:cs typeface="Arial Unicode MS"/>
              </a:rPr>
            </a:br>
            <a:r>
              <a:rPr lang="en-US" altLang="en-US" sz="1000" dirty="0">
                <a:solidFill>
                  <a:srgbClr val="EBEBEB"/>
                </a:solidFill>
                <a:latin typeface="Arial Unicode MS"/>
                <a:ea typeface="Arial Unicode MS"/>
                <a:cs typeface="Arial Unicode MS"/>
              </a:rPr>
              <a:t>OFFICE FAX: 903-886-4070</a:t>
            </a:r>
            <a:endParaRPr lang="en-US" sz="1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8068" y="1347537"/>
            <a:ext cx="10082463" cy="5125452"/>
          </a:xfrm>
        </p:spPr>
        <p:txBody>
          <a:bodyPr>
            <a:normAutofit/>
          </a:bodyPr>
          <a:lstStyle/>
          <a:p>
            <a:pPr lvl="0">
              <a:buClr>
                <a:srgbClr val="1E5155">
                  <a:lumMod val="40000"/>
                  <a:lumOff val="60000"/>
                </a:srgbClr>
              </a:buClr>
              <a:tabLst>
                <a:tab pos="1604963" algn="l"/>
              </a:tabLst>
            </a:pPr>
            <a:r>
              <a:rPr lang="en-US" altLang="en-US" sz="900" b="1" cap="none" dirty="0">
                <a:solidFill>
                  <a:prstClr val="white"/>
                </a:solidFill>
                <a:latin typeface="Arial" panose="020B0604020202020204" pitchFamily="34" charset="0"/>
              </a:rPr>
              <a:t>Notice is hereby given that on Thursday </a:t>
            </a:r>
            <a:r>
              <a:rPr lang="en-US" altLang="en-US" sz="900" b="1" cap="none" dirty="0" smtClean="0">
                <a:solidFill>
                  <a:prstClr val="white"/>
                </a:solidFill>
                <a:latin typeface="Arial" panose="020B0604020202020204" pitchFamily="34" charset="0"/>
              </a:rPr>
              <a:t>August 29, 2024 </a:t>
            </a:r>
            <a:r>
              <a:rPr lang="en-US" altLang="en-US" sz="900" b="1" cap="none" dirty="0" smtClean="0">
                <a:solidFill>
                  <a:prstClr val="white"/>
                </a:solidFill>
                <a:latin typeface="Arial" panose="020B0604020202020204" pitchFamily="34" charset="0"/>
              </a:rPr>
              <a:t>at 6:00pm </a:t>
            </a:r>
            <a:r>
              <a:rPr lang="en-US" altLang="en-US" sz="900" b="1" cap="none" dirty="0">
                <a:solidFill>
                  <a:prstClr val="white"/>
                </a:solidFill>
                <a:latin typeface="Arial" panose="020B0604020202020204" pitchFamily="34" charset="0"/>
              </a:rPr>
              <a:t>at the office of North Hunt Special Utility District, located at 201B Kings Plaza, Commerce, Texas, the Board of Directors of the North Hunt Special Utility District will be holding a meeting.  Meeting is open to the public and the following items will be covered for consideration and action: </a:t>
            </a:r>
            <a:endParaRPr lang="en-US" altLang="en-US" sz="900" cap="none" dirty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  <a:tabLst>
                <a:tab pos="1604963" algn="l"/>
              </a:tabLst>
            </a:pPr>
            <a:r>
              <a:rPr lang="en-US" altLang="en-US" sz="1000" b="1" cap="none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   Call to order. 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  <a:tabLst>
                <a:tab pos="1604963" algn="l"/>
              </a:tabLst>
            </a:pPr>
            <a:r>
              <a:rPr lang="en-US" altLang="en-US" sz="1000" b="1" cap="none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Pledge of Allegiance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  <a:tabLst>
                <a:tab pos="1604963" algn="l"/>
              </a:tabLst>
            </a:pPr>
            <a:r>
              <a:rPr lang="en-US" altLang="en-US" sz="1000" b="1" cap="none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Invocation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  <a:tabLst>
                <a:tab pos="1604963" algn="l"/>
              </a:tabLst>
            </a:pPr>
            <a:r>
              <a:rPr lang="en-US" altLang="en-US" sz="1000" b="1" cap="none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altLang="en-US" sz="1000" b="1" cap="none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Recognition </a:t>
            </a:r>
            <a:r>
              <a:rPr lang="en-US" altLang="en-US" sz="1000" b="1" cap="none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visitors. 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  <a:tabLst>
                <a:tab pos="1604963" algn="l"/>
              </a:tabLst>
            </a:pPr>
            <a:r>
              <a:rPr lang="en-US" altLang="en-US" sz="1000" b="1" cap="none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Public Comments as defined by Section 551.001 (4) (B) limit to 3 minutes and one speaker per issue. 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  <a:tabLst>
                <a:tab pos="1604963" algn="l"/>
              </a:tabLst>
            </a:pPr>
            <a:r>
              <a:rPr lang="en-US" altLang="en-US" sz="1000" b="1" cap="none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Discussion and possible action </a:t>
            </a:r>
            <a:r>
              <a:rPr lang="en-US" altLang="en-US" sz="1000" b="1" cap="none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select the winning bid for the TWDB Loan</a:t>
            </a:r>
            <a:r>
              <a:rPr lang="en-US" altLang="en-US" sz="1000" b="1" cap="none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en-US" sz="1000" b="1" cap="none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1E5155">
                  <a:lumMod val="40000"/>
                  <a:lumOff val="60000"/>
                </a:srgbClr>
              </a:buClr>
              <a:tabLst>
                <a:tab pos="1604963" algn="l"/>
              </a:tabLst>
            </a:pPr>
            <a:r>
              <a:rPr lang="en-US" altLang="en-US" sz="1000" b="1" cap="none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US" altLang="en-US" sz="1000" b="1" cap="none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Adjourn		         		       	      	</a:t>
            </a:r>
          </a:p>
          <a:p>
            <a:pPr lvl="0">
              <a:buClr>
                <a:srgbClr val="1E5155">
                  <a:lumMod val="40000"/>
                  <a:lumOff val="60000"/>
                </a:srgbClr>
              </a:buClr>
              <a:tabLst>
                <a:tab pos="1604963" algn="l"/>
              </a:tabLst>
            </a:pPr>
            <a:r>
              <a:rPr lang="en-US" altLang="en-US" sz="1100" b="1" cap="none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       			</a:t>
            </a:r>
            <a:r>
              <a:rPr lang="en-US" altLang="en-US" sz="1100" b="1" cap="none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altLang="en-US" sz="1100" b="1" cap="none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Certificate </a:t>
            </a:r>
          </a:p>
          <a:p>
            <a:pPr lvl="0" algn="ctr">
              <a:buClr>
                <a:srgbClr val="1E5155">
                  <a:lumMod val="40000"/>
                  <a:lumOff val="60000"/>
                </a:srgbClr>
              </a:buClr>
              <a:tabLst>
                <a:tab pos="1604963" algn="l"/>
              </a:tabLst>
            </a:pPr>
            <a:r>
              <a:rPr lang="en-US" altLang="en-US" sz="1100" cap="none" dirty="0">
                <a:solidFill>
                  <a:prstClr val="white"/>
                </a:solidFill>
                <a:latin typeface="Arial" panose="020B0604020202020204" pitchFamily="34" charset="0"/>
              </a:rPr>
              <a:t>________________________Stacey Nicholson___________________________ </a:t>
            </a:r>
          </a:p>
          <a:p>
            <a:pPr lvl="0" algn="ctr">
              <a:buClr>
                <a:srgbClr val="1E5155">
                  <a:lumMod val="40000"/>
                  <a:lumOff val="60000"/>
                </a:srgbClr>
              </a:buClr>
              <a:tabLst>
                <a:tab pos="1604963" algn="l"/>
              </a:tabLst>
            </a:pPr>
            <a:r>
              <a:rPr lang="en-US" altLang="en-US" sz="1100" b="1" cap="none" dirty="0">
                <a:solidFill>
                  <a:prstClr val="white"/>
                </a:solidFill>
                <a:latin typeface="Arial" panose="020B0604020202020204" pitchFamily="34" charset="0"/>
              </a:rPr>
              <a:t>Stacey Nicholson, General Manager </a:t>
            </a:r>
          </a:p>
          <a:p>
            <a:pPr lvl="0" algn="ctr">
              <a:buClr>
                <a:srgbClr val="1E5155">
                  <a:lumMod val="40000"/>
                  <a:lumOff val="60000"/>
                </a:srgbClr>
              </a:buClr>
              <a:tabLst>
                <a:tab pos="1604963" algn="l"/>
              </a:tabLst>
            </a:pPr>
            <a:endParaRPr lang="en-US" altLang="en-US" sz="1100" b="1" cap="none" dirty="0">
              <a:solidFill>
                <a:prstClr val="white"/>
              </a:solidFill>
              <a:latin typeface="Arial" panose="020B0604020202020204" pitchFamily="34" charset="0"/>
            </a:endParaRPr>
          </a:p>
          <a:p>
            <a:pPr marL="292100" lvl="1">
              <a:buClr>
                <a:srgbClr val="1E5155">
                  <a:lumMod val="40000"/>
                  <a:lumOff val="60000"/>
                </a:srgbClr>
              </a:buClr>
              <a:tabLst>
                <a:tab pos="1604963" algn="l"/>
              </a:tabLst>
            </a:pPr>
            <a:r>
              <a:rPr lang="en-US" altLang="en-US" sz="800" b="1" dirty="0">
                <a:solidFill>
                  <a:prstClr val="white"/>
                </a:solidFill>
                <a:latin typeface="Arial" panose="020B0604020202020204" pitchFamily="34" charset="0"/>
              </a:rPr>
              <a:t>I certify that the above meeting was posted online at northhuntsud.ruralwaterusa.com and door of North Hunt SUD located at 201B Kings Plaza, Commerce, Texas 75428 on or before </a:t>
            </a:r>
            <a:r>
              <a:rPr lang="en-US" altLang="en-US" sz="800" b="1">
                <a:solidFill>
                  <a:prstClr val="white"/>
                </a:solidFill>
                <a:latin typeface="Arial" panose="020B0604020202020204" pitchFamily="34" charset="0"/>
              </a:rPr>
              <a:t>the </a:t>
            </a:r>
            <a:r>
              <a:rPr lang="en-US" altLang="en-US" sz="800" b="1" smtClean="0">
                <a:solidFill>
                  <a:prstClr val="white"/>
                </a:solidFill>
                <a:latin typeface="Arial" panose="020B0604020202020204" pitchFamily="34" charset="0"/>
              </a:rPr>
              <a:t>26th </a:t>
            </a:r>
            <a:r>
              <a:rPr lang="en-US" altLang="en-US" sz="800" b="1">
                <a:solidFill>
                  <a:prstClr val="white"/>
                </a:solidFill>
                <a:latin typeface="Arial" panose="020B0604020202020204" pitchFamily="34" charset="0"/>
              </a:rPr>
              <a:t>of </a:t>
            </a:r>
            <a:r>
              <a:rPr lang="en-US" altLang="en-US" sz="800" b="1" smtClean="0">
                <a:solidFill>
                  <a:prstClr val="white"/>
                </a:solidFill>
                <a:latin typeface="Arial" panose="020B0604020202020204" pitchFamily="34" charset="0"/>
              </a:rPr>
              <a:t>August 2024 </a:t>
            </a:r>
            <a:r>
              <a:rPr lang="en-US" altLang="en-US" sz="800" b="1" dirty="0">
                <a:solidFill>
                  <a:prstClr val="white"/>
                </a:solidFill>
                <a:latin typeface="Arial" panose="020B0604020202020204" pitchFamily="34" charset="0"/>
              </a:rPr>
              <a:t>@ 5pm. This in accordance with HB 3357 effective September 1, 2015 which amended Open Meetings Act, Government Code Sections 551.002, 551.003, 551.053 and 551.054.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054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4446</TotalTime>
  <Words>257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Unicode MS</vt:lpstr>
      <vt:lpstr>Century Gothic</vt:lpstr>
      <vt:lpstr>Wingdings 3</vt:lpstr>
      <vt:lpstr>Ion</vt:lpstr>
      <vt:lpstr>NOTICE OF PUBLIC MEETING NORTH HUNT SPECIAL UTILITY DISTRICT  Board of Directors 201B Kings Plaza Commerce, Texas 75428 OFFICE PHONE: 903-886-3458 OFFICE FAX: 903-886-4070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NOTICE OF PUBLIC MEETING NORTH HUNT SPECIAL UTILITY DISTRICT  Board of Directors 201B Kings Plaza Commerce, Texas 75428 OFFICE PHONE: 903-886-3458 OFFICE FAX: 903-886-4070</dc:title>
  <dc:creator>STACEY NICHOLSON</dc:creator>
  <cp:lastModifiedBy>mammacat1@outlook.com</cp:lastModifiedBy>
  <cp:revision>3</cp:revision>
  <dcterms:created xsi:type="dcterms:W3CDTF">2024-01-29T16:31:38Z</dcterms:created>
  <dcterms:modified xsi:type="dcterms:W3CDTF">2024-08-26T21:21:07Z</dcterms:modified>
</cp:coreProperties>
</file>